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69" r:id="rId16"/>
    <p:sldId id="270" r:id="rId17"/>
    <p:sldId id="288" r:id="rId18"/>
    <p:sldId id="28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502E7-587A-4C78-BB04-9119F2133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Cisco </a:t>
            </a:r>
            <a:r>
              <a:rPr lang="it-IT" dirty="0" err="1"/>
              <a:t>Webex</a:t>
            </a:r>
            <a:r>
              <a:rPr lang="it-IT" dirty="0"/>
              <a:t> </a:t>
            </a:r>
            <a:r>
              <a:rPr lang="it-IT" dirty="0" err="1"/>
              <a:t>Meetings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1B0186-BAA2-4895-BE3D-1893C6AF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060848"/>
            <a:ext cx="4667030" cy="31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43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Installata l’applicazione viene richiesto di inserire il nome e/o cognome che comparirà durante la riunione e la propria mail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66" y="1934249"/>
            <a:ext cx="5727766" cy="47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800"/>
            <a:ext cx="9244879" cy="708891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Effettuato il login si entra nell’applicazione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38" y="1394691"/>
            <a:ext cx="6347610" cy="52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8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71855" y="895927"/>
            <a:ext cx="3251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A questo punto si è pronti per partecipare alla riunione</a:t>
            </a:r>
          </a:p>
          <a:p>
            <a:endParaRPr lang="it-IT" sz="3200" b="1" dirty="0">
              <a:solidFill>
                <a:schemeClr val="bg1"/>
              </a:solidFill>
            </a:endParaRPr>
          </a:p>
          <a:p>
            <a:endParaRPr lang="it-IT" sz="3200" b="1" dirty="0">
              <a:solidFill>
                <a:schemeClr val="bg1"/>
              </a:solidFill>
            </a:endParaRPr>
          </a:p>
          <a:p>
            <a:endParaRPr lang="it-IT" sz="3200" b="1" dirty="0">
              <a:solidFill>
                <a:schemeClr val="bg1"/>
              </a:solidFill>
            </a:endParaRPr>
          </a:p>
          <a:p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6AE373B-6544-4DAE-862C-4E4984F93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29" b="5734"/>
          <a:stretch/>
        </p:blipFill>
        <p:spPr>
          <a:xfrm>
            <a:off x="274699" y="2232838"/>
            <a:ext cx="6597156" cy="3157870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 rot="4823099">
            <a:off x="6901796" y="995743"/>
            <a:ext cx="1302327" cy="6142182"/>
          </a:xfrm>
          <a:prstGeom prst="downArrow">
            <a:avLst>
              <a:gd name="adj1" fmla="val 50000"/>
              <a:gd name="adj2" fmla="val 453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57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64" y="252419"/>
            <a:ext cx="7543073" cy="423491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19564" y="4729019"/>
            <a:ext cx="812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</a:rPr>
              <a:t>Si apre la finestra di videoconferenza</a:t>
            </a:r>
          </a:p>
          <a:p>
            <a:pPr algn="r"/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Verranno attivati i controlli di audio</a:t>
            </a:r>
          </a:p>
          <a:p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</a:t>
            </a:r>
            <a:r>
              <a:rPr lang="it-I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 video</a:t>
            </a:r>
          </a:p>
          <a:p>
            <a:pPr algn="r"/>
            <a:r>
              <a:rPr lang="it-IT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Freccia in giù 5"/>
          <p:cNvSpPr/>
          <p:nvPr/>
        </p:nvSpPr>
        <p:spPr>
          <a:xfrm rot="10800000">
            <a:off x="1911925" y="4241809"/>
            <a:ext cx="304800" cy="139515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10800000">
            <a:off x="2272143" y="4241809"/>
            <a:ext cx="240149" cy="1678700"/>
          </a:xfrm>
          <a:prstGeom prst="downArrow">
            <a:avLst>
              <a:gd name="adj1" fmla="val 5833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45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2809E0B-F36F-4B12-921C-6F7AE55A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1" y="382772"/>
            <a:ext cx="3337454" cy="629447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11DAB6-EFA3-40B4-B387-AE1614EB2375}"/>
              </a:ext>
            </a:extLst>
          </p:cNvPr>
          <p:cNvSpPr txBox="1"/>
          <p:nvPr/>
        </p:nvSpPr>
        <p:spPr>
          <a:xfrm>
            <a:off x="4380613" y="1116419"/>
            <a:ext cx="5604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Premendo il tasto </a:t>
            </a:r>
            <a:r>
              <a:rPr lang="it-IT" b="1" dirty="0">
                <a:solidFill>
                  <a:srgbClr val="FF0000"/>
                </a:solidFill>
              </a:rPr>
              <a:t>«alza la mano» </a:t>
            </a:r>
            <a:r>
              <a:rPr lang="it-IT" b="1" dirty="0">
                <a:solidFill>
                  <a:schemeClr val="bg1"/>
                </a:solidFill>
              </a:rPr>
              <a:t>sulla barra in </a:t>
            </a:r>
          </a:p>
          <a:p>
            <a:r>
              <a:rPr lang="it-IT" b="1" dirty="0">
                <a:solidFill>
                  <a:schemeClr val="bg1"/>
                </a:solidFill>
              </a:rPr>
              <a:t>corrispondenza al proprio nome, l’organizzatore </a:t>
            </a:r>
          </a:p>
          <a:p>
            <a:r>
              <a:rPr lang="it-IT" b="1">
                <a:solidFill>
                  <a:schemeClr val="bg1"/>
                </a:solidFill>
              </a:rPr>
              <a:t>viene avvisato, attraverso un suono, </a:t>
            </a:r>
            <a:r>
              <a:rPr lang="it-IT" b="1" dirty="0">
                <a:solidFill>
                  <a:schemeClr val="bg1"/>
                </a:solidFill>
              </a:rPr>
              <a:t>che l’utente </a:t>
            </a:r>
          </a:p>
          <a:p>
            <a:r>
              <a:rPr lang="it-IT" b="1" dirty="0">
                <a:solidFill>
                  <a:schemeClr val="bg1"/>
                </a:solidFill>
              </a:rPr>
              <a:t>ha chiesto la parola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C02F3508-22B8-435D-B10A-40F3CD2E862A}"/>
              </a:ext>
            </a:extLst>
          </p:cNvPr>
          <p:cNvSpPr/>
          <p:nvPr/>
        </p:nvSpPr>
        <p:spPr>
          <a:xfrm rot="7067126">
            <a:off x="5644116" y="318973"/>
            <a:ext cx="903768" cy="62149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633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2E71E2F-60A5-497C-B5D1-303EEFD11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510363"/>
            <a:ext cx="10852114" cy="5280837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Invito effettuato direttamente dall’applicazione (Solo Organizzatore)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8D10E2-5C60-4B96-8B4E-9D38D554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286160"/>
            <a:ext cx="8635127" cy="292433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8778DA-3EBB-488E-A8B3-4AB28A0E5011}"/>
              </a:ext>
            </a:extLst>
          </p:cNvPr>
          <p:cNvSpPr txBox="1"/>
          <p:nvPr/>
        </p:nvSpPr>
        <p:spPr>
          <a:xfrm>
            <a:off x="1867970" y="4361776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Andare su «Partecipante»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CA7592AF-1C52-4787-A5BE-B1AA105046BE}"/>
              </a:ext>
            </a:extLst>
          </p:cNvPr>
          <p:cNvSpPr/>
          <p:nvPr/>
        </p:nvSpPr>
        <p:spPr>
          <a:xfrm rot="13550872">
            <a:off x="1508908" y="1236857"/>
            <a:ext cx="329235" cy="302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242EDDC-FC2A-426D-A702-722103E4C409}"/>
              </a:ext>
            </a:extLst>
          </p:cNvPr>
          <p:cNvSpPr txBox="1"/>
          <p:nvPr/>
        </p:nvSpPr>
        <p:spPr>
          <a:xfrm>
            <a:off x="2009553" y="5029200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Invita e promemoria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B18AA239-564C-4A57-8E0B-6D266EFC6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4" y="2951560"/>
            <a:ext cx="2249619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69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DDE46AC-007A-4591-881A-6905595A0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5816" y="563299"/>
            <a:ext cx="3400367" cy="36147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877C0A-43CC-4BE5-88D0-8C3C1A974D56}"/>
              </a:ext>
            </a:extLst>
          </p:cNvPr>
          <p:cNvSpPr txBox="1"/>
          <p:nvPr/>
        </p:nvSpPr>
        <p:spPr>
          <a:xfrm>
            <a:off x="1722474" y="4784651"/>
            <a:ext cx="6649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Inserire manualmente o copiare ed incollare indirizzi mail 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con virgole o punto e virgola e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premere invio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4097481D-1873-4922-97F1-44050D34F6A7}"/>
              </a:ext>
            </a:extLst>
          </p:cNvPr>
          <p:cNvSpPr/>
          <p:nvPr/>
        </p:nvSpPr>
        <p:spPr>
          <a:xfrm>
            <a:off x="1722474" y="1850065"/>
            <a:ext cx="3487479" cy="446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552499F-5229-47FD-A34F-76A8CB08C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8353" y="3175994"/>
            <a:ext cx="351160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3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8D587AE-C67C-4C93-B0F9-AAF1D44ED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54" y="606320"/>
            <a:ext cx="8641891" cy="56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06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52D61DC-9329-4F38-82D6-5E552498F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77" y="393447"/>
            <a:ext cx="6948545" cy="60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6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505480E-9544-41A0-A378-71C370E04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510" y="174913"/>
            <a:ext cx="8972549" cy="48374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9056D9-4CFB-4D22-BC84-955FF252B2B7}"/>
              </a:ext>
            </a:extLst>
          </p:cNvPr>
          <p:cNvSpPr txBox="1"/>
          <p:nvPr/>
        </p:nvSpPr>
        <p:spPr>
          <a:xfrm>
            <a:off x="1405890" y="5406390"/>
            <a:ext cx="912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Premendo il pulsante           partecipanti sulla dx si avrà l’elenco dei partecipanti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827A3CC-45CA-4692-87E6-C61D80F82049}"/>
              </a:ext>
            </a:extLst>
          </p:cNvPr>
          <p:cNvSpPr/>
          <p:nvPr/>
        </p:nvSpPr>
        <p:spPr>
          <a:xfrm rot="16200000">
            <a:off x="3542341" y="5404989"/>
            <a:ext cx="1342254" cy="5570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0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7AD40C6-28ED-473C-8AA6-90CEA8485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61507"/>
            <a:ext cx="8130179" cy="5429693"/>
          </a:xfrm>
        </p:spPr>
        <p:txBody>
          <a:bodyPr>
            <a:normAutofit lnSpcReduction="10000"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Requisiti minimi di sistema x partecipare alle riunioni</a:t>
            </a:r>
          </a:p>
          <a:p>
            <a:endParaRPr lang="it-IT" sz="3600" b="1" dirty="0">
              <a:solidFill>
                <a:schemeClr val="bg1"/>
              </a:solidFill>
            </a:endParaRPr>
          </a:p>
          <a:p>
            <a:r>
              <a:rPr lang="it-IT" sz="3600" b="1" dirty="0">
                <a:solidFill>
                  <a:schemeClr val="bg1"/>
                </a:solidFill>
              </a:rPr>
              <a:t>          Webcam ad alta risoluzione</a:t>
            </a:r>
          </a:p>
          <a:p>
            <a:endParaRPr lang="it-IT" sz="3600" b="1" dirty="0">
              <a:solidFill>
                <a:schemeClr val="bg1"/>
              </a:solidFill>
            </a:endParaRPr>
          </a:p>
          <a:p>
            <a:endParaRPr lang="it-IT" sz="3600" b="1" dirty="0">
              <a:solidFill>
                <a:schemeClr val="bg1"/>
              </a:solidFill>
            </a:endParaRPr>
          </a:p>
          <a:p>
            <a:r>
              <a:rPr lang="it-IT" sz="3600" b="1" dirty="0">
                <a:solidFill>
                  <a:schemeClr val="bg1"/>
                </a:solidFill>
              </a:rPr>
              <a:t>              PC con minimo 1 GB </a:t>
            </a:r>
            <a:r>
              <a:rPr lang="it-IT" sz="3600" b="1" dirty="0" err="1">
                <a:solidFill>
                  <a:schemeClr val="bg1"/>
                </a:solidFill>
              </a:rPr>
              <a:t>Ram</a:t>
            </a:r>
            <a:endParaRPr lang="it-IT" sz="3600" b="1" dirty="0">
              <a:solidFill>
                <a:schemeClr val="bg1"/>
              </a:solidFill>
            </a:endParaRPr>
          </a:p>
          <a:p>
            <a:r>
              <a:rPr lang="it-IT" sz="3600" b="1" dirty="0">
                <a:solidFill>
                  <a:schemeClr val="bg1"/>
                </a:solidFill>
              </a:rPr>
              <a:t>               e processore dual core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45E912-10DE-415E-9B8C-F0FA17C3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1935" y="1918584"/>
            <a:ext cx="915141" cy="13030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B69AEE-F70A-4CCD-A9A1-683E1F1D9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52" y="3913526"/>
            <a:ext cx="1658644" cy="10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52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4AA545-3B1B-4DED-B82A-4385060E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82930"/>
            <a:ext cx="8534400" cy="5749290"/>
          </a:xfrm>
        </p:spPr>
        <p:txBody>
          <a:bodyPr/>
          <a:lstStyle/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Premendo il pulsante         sulla dx si apre il pannello chat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BA6640-6CE8-4CC4-9EFD-954539BB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153665"/>
            <a:ext cx="8378190" cy="4470119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761EE09-AB87-47AC-8E51-0F6EF0A4825A}"/>
              </a:ext>
            </a:extLst>
          </p:cNvPr>
          <p:cNvSpPr/>
          <p:nvPr/>
        </p:nvSpPr>
        <p:spPr>
          <a:xfrm rot="16200000">
            <a:off x="3489182" y="4777740"/>
            <a:ext cx="965486" cy="657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29087869-EBA7-491B-A7BC-070212EBA586}"/>
              </a:ext>
            </a:extLst>
          </p:cNvPr>
          <p:cNvSpPr/>
          <p:nvPr/>
        </p:nvSpPr>
        <p:spPr>
          <a:xfrm rot="5400000">
            <a:off x="9224169" y="2491740"/>
            <a:ext cx="902970" cy="2400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34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FDE6454-AE99-441B-B613-8AEF69489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934"/>
          <a:stretch/>
        </p:blipFill>
        <p:spPr>
          <a:xfrm>
            <a:off x="1623061" y="163322"/>
            <a:ext cx="5910308" cy="310565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FA455D-D91A-4E28-A527-2772DBEC4B22}"/>
              </a:ext>
            </a:extLst>
          </p:cNvPr>
          <p:cNvSpPr txBox="1"/>
          <p:nvPr/>
        </p:nvSpPr>
        <p:spPr>
          <a:xfrm>
            <a:off x="1623061" y="3589021"/>
            <a:ext cx="95846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Nella voce di menù «partecipante»  è presente la 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voce Copia collegamento riunione, il link del 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collegamento viene tenuto in memoria e con 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la funzione «incolla» può essere inviato ai partecipanti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Via mail, </a:t>
            </a:r>
            <a:r>
              <a:rPr lang="it-IT" sz="2800" b="1" dirty="0" err="1">
                <a:solidFill>
                  <a:schemeClr val="bg1"/>
                </a:solidFill>
              </a:rPr>
              <a:t>whatsapp</a:t>
            </a:r>
            <a:r>
              <a:rPr lang="it-IT" sz="2800" b="1" dirty="0">
                <a:solidFill>
                  <a:schemeClr val="bg1"/>
                </a:solidFill>
              </a:rPr>
              <a:t> o </a:t>
            </a:r>
            <a:r>
              <a:rPr lang="it-IT" sz="2800" b="1" dirty="0" err="1">
                <a:solidFill>
                  <a:schemeClr val="bg1"/>
                </a:solidFill>
              </a:rPr>
              <a:t>telegram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7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7CFDB80-90CD-46AF-96E7-E53ADD951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0" t="45833" r="38500" b="5667"/>
          <a:stretch/>
        </p:blipFill>
        <p:spPr>
          <a:xfrm>
            <a:off x="401638" y="217170"/>
            <a:ext cx="5577840" cy="332613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A02120-A318-45B0-A037-93A40191D42A}"/>
              </a:ext>
            </a:extLst>
          </p:cNvPr>
          <p:cNvSpPr txBox="1"/>
          <p:nvPr/>
        </p:nvSpPr>
        <p:spPr>
          <a:xfrm>
            <a:off x="6457950" y="628650"/>
            <a:ext cx="455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La stessa funzione può essere ottenuta </a:t>
            </a:r>
          </a:p>
          <a:p>
            <a:r>
              <a:rPr lang="it-IT" b="1" dirty="0">
                <a:solidFill>
                  <a:schemeClr val="bg1"/>
                </a:solidFill>
              </a:rPr>
              <a:t>Premendo il tasto menù in basso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C9B37EE3-12DC-4BE3-B3C2-FAB74D3FDA90}"/>
              </a:ext>
            </a:extLst>
          </p:cNvPr>
          <p:cNvSpPr/>
          <p:nvPr/>
        </p:nvSpPr>
        <p:spPr>
          <a:xfrm rot="5400000">
            <a:off x="5915295" y="760268"/>
            <a:ext cx="361408" cy="2239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44D8606E-4489-4674-A235-558C299DD1BE}"/>
              </a:ext>
            </a:extLst>
          </p:cNvPr>
          <p:cNvSpPr/>
          <p:nvPr/>
        </p:nvSpPr>
        <p:spPr>
          <a:xfrm rot="10800000">
            <a:off x="3989070" y="3543300"/>
            <a:ext cx="457200" cy="1325880"/>
          </a:xfrm>
          <a:prstGeom prst="downArrow">
            <a:avLst>
              <a:gd name="adj1" fmla="val 575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1A2654-C26E-4DB2-88C8-25A156D1A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77" y="4112681"/>
            <a:ext cx="6062263" cy="23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6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2E03C4-37C7-46BF-9ACB-6F552C746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4953000"/>
            <a:ext cx="8534400" cy="1498600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Premendo           il tasto condividi contenuto è possibile mostrare ai partecipanti un file word, </a:t>
            </a:r>
            <a:r>
              <a:rPr lang="it-IT" sz="2400" b="1" dirty="0" err="1">
                <a:solidFill>
                  <a:schemeClr val="bg1"/>
                </a:solidFill>
              </a:rPr>
              <a:t>excel</a:t>
            </a:r>
            <a:r>
              <a:rPr lang="it-IT" sz="2400" b="1" dirty="0">
                <a:solidFill>
                  <a:schemeClr val="bg1"/>
                </a:solidFill>
              </a:rPr>
              <a:t>, pdf o power point, aprire una pagina internet, un video </a:t>
            </a:r>
            <a:r>
              <a:rPr lang="it-IT" sz="2400" b="1" dirty="0" err="1">
                <a:solidFill>
                  <a:schemeClr val="bg1"/>
                </a:solidFill>
              </a:rPr>
              <a:t>youtube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etc</a:t>
            </a:r>
            <a:r>
              <a:rPr lang="it-IT" sz="2400" b="1" dirty="0">
                <a:solidFill>
                  <a:schemeClr val="bg1"/>
                </a:solidFill>
              </a:rPr>
              <a:t> etc..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54A346-4A3A-4967-A169-BD6EEB648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68184"/>
            <a:ext cx="5587858" cy="4631446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39C088CE-61B9-4A00-845A-31C208BE9C79}"/>
              </a:ext>
            </a:extLst>
          </p:cNvPr>
          <p:cNvSpPr/>
          <p:nvPr/>
        </p:nvSpPr>
        <p:spPr>
          <a:xfrm rot="10800000">
            <a:off x="2411730" y="4799630"/>
            <a:ext cx="685800" cy="6057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64CD5D-7024-4CC4-B117-605B1A05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84" y="524285"/>
            <a:ext cx="5587858" cy="10644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1A216D-A700-40C2-ABB8-0FD3B6F6433B}"/>
              </a:ext>
            </a:extLst>
          </p:cNvPr>
          <p:cNvSpPr txBox="1"/>
          <p:nvPr/>
        </p:nvSpPr>
        <p:spPr>
          <a:xfrm>
            <a:off x="6684105" y="3188970"/>
            <a:ext cx="5069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Durante la condivisione sul bordo superiore </a:t>
            </a:r>
          </a:p>
          <a:p>
            <a:r>
              <a:rPr lang="it-IT" b="1" dirty="0">
                <a:solidFill>
                  <a:schemeClr val="bg1"/>
                </a:solidFill>
              </a:rPr>
              <a:t>si apre un menù a scorrimento con i </a:t>
            </a:r>
          </a:p>
          <a:p>
            <a:r>
              <a:rPr lang="it-IT" b="1" dirty="0">
                <a:solidFill>
                  <a:schemeClr val="bg1"/>
                </a:solidFill>
              </a:rPr>
              <a:t>vari comandi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894266F2-E5A0-463E-8059-8B866C17105F}"/>
              </a:ext>
            </a:extLst>
          </p:cNvPr>
          <p:cNvSpPr/>
          <p:nvPr/>
        </p:nvSpPr>
        <p:spPr>
          <a:xfrm rot="10800000">
            <a:off x="8755380" y="1085850"/>
            <a:ext cx="463233" cy="19316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745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BFE230-F3F1-4E6F-ADD0-23AA8B067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2299" y="461881"/>
            <a:ext cx="5023008" cy="5532519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Si possono inoltre condividere: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      file contenuti all’interno del proprio pc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	applicazioni varie contenute nel pc</a:t>
            </a:r>
          </a:p>
          <a:p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F3F0D1-C66B-47D7-B1E5-0E840C359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3" y="205340"/>
            <a:ext cx="6261257" cy="5532519"/>
          </a:xfrm>
          <a:prstGeom prst="rect">
            <a:avLst/>
          </a:prstGeom>
        </p:spPr>
      </p:pic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6B37A306-335D-4726-ABD1-9E04F406E6BE}"/>
              </a:ext>
            </a:extLst>
          </p:cNvPr>
          <p:cNvCxnSpPr/>
          <p:nvPr/>
        </p:nvCxnSpPr>
        <p:spPr>
          <a:xfrm rot="10800000" flipV="1">
            <a:off x="2491740" y="1451610"/>
            <a:ext cx="4709160" cy="2868930"/>
          </a:xfrm>
          <a:prstGeom prst="bentConnector3">
            <a:avLst/>
          </a:prstGeom>
          <a:ln w="8572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520D937A-BC2F-41E3-A50D-5B8D5E002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49" y="2886075"/>
            <a:ext cx="3402514" cy="2577812"/>
          </a:xfrm>
          <a:prstGeom prst="rect">
            <a:avLst/>
          </a:prstGeom>
        </p:spPr>
      </p:pic>
      <p:cxnSp>
        <p:nvCxnSpPr>
          <p:cNvPr id="17" name="Connettore a gomito 16">
            <a:extLst>
              <a:ext uri="{FF2B5EF4-FFF2-40B4-BE49-F238E27FC236}">
                <a16:creationId xmlns:a16="http://schemas.microsoft.com/office/drawing/2014/main" id="{8CF51BFF-21DC-4429-AF0F-5A2C737547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4750" y="2708910"/>
            <a:ext cx="3680460" cy="1771650"/>
          </a:xfrm>
          <a:prstGeom prst="bentConnector3">
            <a:avLst>
              <a:gd name="adj1" fmla="val 50000"/>
            </a:avLst>
          </a:prstGeom>
          <a:ln w="857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24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52185E-975D-4C31-ABC9-CCDF57E1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4495799"/>
            <a:ext cx="8534400" cy="209802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O condividere una nuova lavagna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Con possibilità di scrivere o disegnare a mano libera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AC38E2-8A8C-4F54-8416-B2BF848B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63" y="138445"/>
            <a:ext cx="4774232" cy="42163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A87AB3-E04F-44E7-81CD-77E791E62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3" r="43844" b="5167"/>
          <a:stretch/>
        </p:blipFill>
        <p:spPr>
          <a:xfrm>
            <a:off x="6221428" y="264175"/>
            <a:ext cx="5741684" cy="5233655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CE9BF94E-7D71-44EE-91ED-19F94D5097F9}"/>
              </a:ext>
            </a:extLst>
          </p:cNvPr>
          <p:cNvSpPr/>
          <p:nvPr/>
        </p:nvSpPr>
        <p:spPr>
          <a:xfrm rot="8589380">
            <a:off x="4361114" y="3370073"/>
            <a:ext cx="308610" cy="151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32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721730-1FEB-4A70-9565-3B03DEECA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4973" y="392430"/>
            <a:ext cx="4596447" cy="312801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Al termine della condivisione del file o della lavagna verrà chiesto se salvare il documento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BCB8B1-3144-4454-904C-A6A6D5A8F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55" b="4047"/>
          <a:stretch/>
        </p:blipFill>
        <p:spPr>
          <a:xfrm>
            <a:off x="6717031" y="1445895"/>
            <a:ext cx="5147216" cy="39662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04E8D6F-0858-4E9A-A75C-5B8CADD1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9" y="1477398"/>
            <a:ext cx="5147216" cy="39347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08D202-1808-436E-85D9-56ABCCBE4E73}"/>
              </a:ext>
            </a:extLst>
          </p:cNvPr>
          <p:cNvSpPr txBox="1"/>
          <p:nvPr/>
        </p:nvSpPr>
        <p:spPr>
          <a:xfrm>
            <a:off x="685800" y="971550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Condivisione file</a:t>
            </a:r>
          </a:p>
        </p:txBody>
      </p:sp>
    </p:spTree>
    <p:extLst>
      <p:ext uri="{BB962C8B-B14F-4D97-AF65-F5344CB8AC3E}">
        <p14:creationId xmlns:p14="http://schemas.microsoft.com/office/powerpoint/2010/main" val="2536253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7AA726D-0824-4271-AC97-929BA5AF9B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" y="308610"/>
            <a:ext cx="10001250" cy="47777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9D6696-6A07-4371-9D95-71EACEF952C0}"/>
              </a:ext>
            </a:extLst>
          </p:cNvPr>
          <p:cNvSpPr txBox="1"/>
          <p:nvPr/>
        </p:nvSpPr>
        <p:spPr>
          <a:xfrm>
            <a:off x="948690" y="564642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Apertura sondaggio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C35F4BA4-2A59-4AB0-AF98-638D04426012}"/>
              </a:ext>
            </a:extLst>
          </p:cNvPr>
          <p:cNvSpPr/>
          <p:nvPr/>
        </p:nvSpPr>
        <p:spPr>
          <a:xfrm rot="10800000">
            <a:off x="5400675" y="4777741"/>
            <a:ext cx="240030" cy="12915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2776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3D8DC2DF-9BD6-4005-8B24-7262D74DB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689" b="3874"/>
          <a:stretch/>
        </p:blipFill>
        <p:spPr>
          <a:xfrm>
            <a:off x="125729" y="102870"/>
            <a:ext cx="3076539" cy="65722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5D419B-9B4A-4A77-B0FD-88A698EF3C83}"/>
              </a:ext>
            </a:extLst>
          </p:cNvPr>
          <p:cNvSpPr txBox="1"/>
          <p:nvPr/>
        </p:nvSpPr>
        <p:spPr>
          <a:xfrm>
            <a:off x="3451860" y="4903470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Scegliere tra queste </a:t>
            </a:r>
          </a:p>
          <a:p>
            <a:r>
              <a:rPr lang="it-IT" b="1" dirty="0">
                <a:solidFill>
                  <a:schemeClr val="bg1"/>
                </a:solidFill>
              </a:rPr>
              <a:t>opzioni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7FB258C-CDEC-4B38-8467-EE84D4577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6" t="6500" b="5167"/>
          <a:stretch/>
        </p:blipFill>
        <p:spPr>
          <a:xfrm>
            <a:off x="9115460" y="445770"/>
            <a:ext cx="3076540" cy="60579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C07911-93F1-4B4F-9D8A-58E5D10497BD}"/>
              </a:ext>
            </a:extLst>
          </p:cNvPr>
          <p:cNvSpPr txBox="1"/>
          <p:nvPr/>
        </p:nvSpPr>
        <p:spPr>
          <a:xfrm>
            <a:off x="6938010" y="4903470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Premere nuovo </a:t>
            </a:r>
          </a:p>
          <a:p>
            <a:r>
              <a:rPr lang="it-IT" b="1" dirty="0">
                <a:solidFill>
                  <a:schemeClr val="bg1"/>
                </a:solidFill>
              </a:rPr>
              <a:t>sondaggio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43DB3639-7AB9-4E90-902C-EF980417D234}"/>
              </a:ext>
            </a:extLst>
          </p:cNvPr>
          <p:cNvSpPr/>
          <p:nvPr/>
        </p:nvSpPr>
        <p:spPr>
          <a:xfrm rot="13938001">
            <a:off x="9496630" y="4934761"/>
            <a:ext cx="542964" cy="12300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6031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7A11030-5006-499B-B6BC-82572A7D4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511" b="3557"/>
          <a:stretch/>
        </p:blipFill>
        <p:spPr>
          <a:xfrm>
            <a:off x="194309" y="148590"/>
            <a:ext cx="3050408" cy="64922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AE123C-63D7-462F-BDD2-CCFB9D4BBA5C}"/>
              </a:ext>
            </a:extLst>
          </p:cNvPr>
          <p:cNvSpPr txBox="1"/>
          <p:nvPr/>
        </p:nvSpPr>
        <p:spPr>
          <a:xfrm>
            <a:off x="4114800" y="1565910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Inserire domanda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47E6DD0-4973-4830-8FB7-EF58CCA97DFC}"/>
              </a:ext>
            </a:extLst>
          </p:cNvPr>
          <p:cNvSpPr/>
          <p:nvPr/>
        </p:nvSpPr>
        <p:spPr>
          <a:xfrm rot="5400000">
            <a:off x="2998971" y="856179"/>
            <a:ext cx="491490" cy="1788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D0C6BB3-8A5E-4E20-93E8-12A913293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80" b="5334"/>
          <a:stretch/>
        </p:blipFill>
        <p:spPr>
          <a:xfrm>
            <a:off x="9141592" y="0"/>
            <a:ext cx="3050408" cy="649224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FF0741-32AA-47B8-A65F-DE37A2E0AA86}"/>
              </a:ext>
            </a:extLst>
          </p:cNvPr>
          <p:cNvSpPr txBox="1"/>
          <p:nvPr/>
        </p:nvSpPr>
        <p:spPr>
          <a:xfrm>
            <a:off x="5943600" y="5017770"/>
            <a:ext cx="21002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Aggiungi risposta</a:t>
            </a:r>
          </a:p>
          <a:p>
            <a:r>
              <a:rPr lang="it-IT" b="1" dirty="0">
                <a:solidFill>
                  <a:schemeClr val="bg1"/>
                </a:solidFill>
              </a:rPr>
              <a:t>1</a:t>
            </a:r>
          </a:p>
          <a:p>
            <a:r>
              <a:rPr lang="it-IT" b="1" dirty="0">
                <a:solidFill>
                  <a:schemeClr val="bg1"/>
                </a:solidFill>
              </a:rPr>
              <a:t>2</a:t>
            </a:r>
          </a:p>
          <a:p>
            <a:r>
              <a:rPr lang="it-IT" b="1" dirty="0">
                <a:solidFill>
                  <a:schemeClr val="bg1"/>
                </a:solidFill>
              </a:rPr>
              <a:t>3</a:t>
            </a:r>
          </a:p>
          <a:p>
            <a:r>
              <a:rPr lang="it-IT" b="1" dirty="0" err="1">
                <a:solidFill>
                  <a:schemeClr val="bg1"/>
                </a:solidFill>
              </a:rPr>
              <a:t>etc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3F0BD14C-09D4-4FA8-82D8-0668D99914A6}"/>
              </a:ext>
            </a:extLst>
          </p:cNvPr>
          <p:cNvSpPr/>
          <p:nvPr/>
        </p:nvSpPr>
        <p:spPr>
          <a:xfrm rot="16521061">
            <a:off x="9366393" y="4033086"/>
            <a:ext cx="434340" cy="30522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68CD6E72-5A61-4A58-A67A-7585EED73E42}"/>
              </a:ext>
            </a:extLst>
          </p:cNvPr>
          <p:cNvSpPr/>
          <p:nvPr/>
        </p:nvSpPr>
        <p:spPr>
          <a:xfrm rot="12434070">
            <a:off x="8638013" y="2118989"/>
            <a:ext cx="488664" cy="27150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84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514156-783F-4076-8721-A676B77E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9437983" cy="5481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4400" b="1" dirty="0">
                <a:solidFill>
                  <a:schemeClr val="bg1"/>
                </a:solidFill>
              </a:rPr>
              <a:t>Fish Calabria promuove l’invito </a:t>
            </a:r>
          </a:p>
          <a:p>
            <a:pPr marL="0" indent="0">
              <a:buNone/>
            </a:pPr>
            <a:r>
              <a:rPr lang="it-IT" sz="4400" b="1" dirty="0">
                <a:solidFill>
                  <a:schemeClr val="bg1"/>
                </a:solidFill>
              </a:rPr>
              <a:t>a partecipare alla riunione attraverso  due canali:</a:t>
            </a:r>
          </a:p>
          <a:p>
            <a:pPr marL="742950" indent="-742950">
              <a:buAutoNum type="arabicParenR"/>
            </a:pPr>
            <a:r>
              <a:rPr lang="it-IT" sz="4400" b="1" dirty="0">
                <a:solidFill>
                  <a:schemeClr val="bg1"/>
                </a:solidFill>
              </a:rPr>
              <a:t>Via Mail </a:t>
            </a:r>
          </a:p>
          <a:p>
            <a:pPr marL="742950" indent="-742950">
              <a:buAutoNum type="arabicParenR"/>
            </a:pPr>
            <a:r>
              <a:rPr lang="it-IT" sz="4400" b="1" dirty="0">
                <a:solidFill>
                  <a:schemeClr val="bg1"/>
                </a:solidFill>
              </a:rPr>
              <a:t>Via </a:t>
            </a:r>
            <a:r>
              <a:rPr lang="it-IT" sz="4400" b="1" dirty="0" err="1">
                <a:solidFill>
                  <a:schemeClr val="bg1"/>
                </a:solidFill>
              </a:rPr>
              <a:t>Whatsapp</a:t>
            </a:r>
            <a:r>
              <a:rPr lang="it-IT" sz="4400" b="1" dirty="0">
                <a:solidFill>
                  <a:schemeClr val="bg1"/>
                </a:solidFill>
              </a:rPr>
              <a:t>        o </a:t>
            </a:r>
            <a:r>
              <a:rPr lang="it-IT" sz="4400" b="1" dirty="0" err="1">
                <a:solidFill>
                  <a:schemeClr val="bg1"/>
                </a:solidFill>
              </a:rPr>
              <a:t>Telegram</a:t>
            </a:r>
            <a:r>
              <a:rPr lang="it-IT" sz="4400" b="1" dirty="0">
                <a:solidFill>
                  <a:schemeClr val="bg1"/>
                </a:solidFill>
              </a:rPr>
              <a:t> </a:t>
            </a:r>
          </a:p>
          <a:p>
            <a:pPr marL="742950" indent="-742950">
              <a:buAutoNum type="arabicParenR"/>
            </a:pPr>
            <a:endParaRPr lang="it-IT" sz="4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upload.wikimedia.org/wikipedia/commons/thumb/8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058" y="3823621"/>
            <a:ext cx="1025237" cy="10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02" y="3878809"/>
            <a:ext cx="897099" cy="91486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42" y="3110641"/>
            <a:ext cx="982789" cy="6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43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9928059-71AC-4245-8AB9-A45281FF8CF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74333" b="5138"/>
          <a:stretch/>
        </p:blipFill>
        <p:spPr>
          <a:xfrm>
            <a:off x="297181" y="194310"/>
            <a:ext cx="3874769" cy="57607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7B4086-FBDB-4713-AFDC-F6A8EF4C8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87" b="3876"/>
          <a:stretch/>
        </p:blipFill>
        <p:spPr>
          <a:xfrm>
            <a:off x="7932419" y="114300"/>
            <a:ext cx="2743940" cy="58407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239DDC-A4BA-43EC-93D0-853E965BA68D}"/>
              </a:ext>
            </a:extLst>
          </p:cNvPr>
          <p:cNvSpPr txBox="1"/>
          <p:nvPr/>
        </p:nvSpPr>
        <p:spPr>
          <a:xfrm>
            <a:off x="3347085" y="6126480"/>
            <a:ext cx="54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Apri sondaggio e imposta un timer di tempo</a:t>
            </a:r>
          </a:p>
        </p:txBody>
      </p:sp>
    </p:spTree>
    <p:extLst>
      <p:ext uri="{BB962C8B-B14F-4D97-AF65-F5344CB8AC3E}">
        <p14:creationId xmlns:p14="http://schemas.microsoft.com/office/powerpoint/2010/main" val="1536187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A2B3EBF-B09F-4D19-B87A-C0C5BC92B4E0}"/>
              </a:ext>
            </a:extLst>
          </p:cNvPr>
          <p:cNvPicPr/>
          <p:nvPr/>
        </p:nvPicPr>
        <p:blipFill rotWithShape="1">
          <a:blip r:embed="rId2"/>
          <a:srcRect l="74964" b="5174"/>
          <a:stretch/>
        </p:blipFill>
        <p:spPr>
          <a:xfrm>
            <a:off x="320039" y="244792"/>
            <a:ext cx="2960371" cy="641889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F0E585-7C69-4EF4-8461-466ACC754F07}"/>
              </a:ext>
            </a:extLst>
          </p:cNvPr>
          <p:cNvSpPr txBox="1"/>
          <p:nvPr/>
        </p:nvSpPr>
        <p:spPr>
          <a:xfrm>
            <a:off x="3600450" y="5086350"/>
            <a:ext cx="2367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Chiuso il sondaggio</a:t>
            </a:r>
          </a:p>
          <a:p>
            <a:r>
              <a:rPr lang="it-IT" b="1" dirty="0">
                <a:solidFill>
                  <a:schemeClr val="bg1"/>
                </a:solidFill>
              </a:rPr>
              <a:t>Verranno restituiti</a:t>
            </a:r>
          </a:p>
          <a:p>
            <a:r>
              <a:rPr lang="it-IT" b="1" dirty="0">
                <a:solidFill>
                  <a:schemeClr val="bg1"/>
                </a:solidFill>
              </a:rPr>
              <a:t>I risultati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AA2A58B-323D-4648-8C03-4B40BAEE9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00" b="4540"/>
          <a:stretch/>
        </p:blipFill>
        <p:spPr>
          <a:xfrm>
            <a:off x="8911592" y="202938"/>
            <a:ext cx="3074671" cy="645212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D04CC0-58D6-46E0-80EB-3FD66BB7395F}"/>
              </a:ext>
            </a:extLst>
          </p:cNvPr>
          <p:cNvSpPr txBox="1"/>
          <p:nvPr/>
        </p:nvSpPr>
        <p:spPr>
          <a:xfrm>
            <a:off x="6223596" y="4171950"/>
            <a:ext cx="2744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Scelta se salvare</a:t>
            </a:r>
          </a:p>
          <a:p>
            <a:r>
              <a:rPr lang="it-IT" b="1" dirty="0">
                <a:solidFill>
                  <a:schemeClr val="bg1"/>
                </a:solidFill>
              </a:rPr>
              <a:t>I risultati del sondaggio</a:t>
            </a:r>
          </a:p>
          <a:p>
            <a:r>
              <a:rPr lang="it-IT" b="1" dirty="0">
                <a:solidFill>
                  <a:schemeClr val="bg1"/>
                </a:solidFill>
              </a:rPr>
              <a:t>E se si vuole salvare</a:t>
            </a:r>
          </a:p>
          <a:p>
            <a:r>
              <a:rPr lang="it-IT" b="1" dirty="0">
                <a:solidFill>
                  <a:schemeClr val="bg1"/>
                </a:solidFill>
              </a:rPr>
              <a:t>Il risultato individuale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8D6C0DF8-7932-41D1-B77D-C32654C6E28E}"/>
              </a:ext>
            </a:extLst>
          </p:cNvPr>
          <p:cNvSpPr/>
          <p:nvPr/>
        </p:nvSpPr>
        <p:spPr>
          <a:xfrm rot="16200000">
            <a:off x="7274560" y="4044970"/>
            <a:ext cx="811530" cy="30060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3867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0B4047-79AE-44B4-8165-37A7B9DFD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3" b="5500"/>
          <a:stretch/>
        </p:blipFill>
        <p:spPr>
          <a:xfrm>
            <a:off x="331470" y="188595"/>
            <a:ext cx="6814114" cy="516064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7766E3-B4FC-4558-B03C-9D9335102151}"/>
              </a:ext>
            </a:extLst>
          </p:cNvPr>
          <p:cNvSpPr txBox="1"/>
          <p:nvPr/>
        </p:nvSpPr>
        <p:spPr>
          <a:xfrm>
            <a:off x="8446770" y="1257300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Pulsante di salvataggio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032EA30-C1EE-471E-9D65-B8AD3A77AC8D}"/>
              </a:ext>
            </a:extLst>
          </p:cNvPr>
          <p:cNvSpPr/>
          <p:nvPr/>
        </p:nvSpPr>
        <p:spPr>
          <a:xfrm rot="5400000">
            <a:off x="7603807" y="-1523048"/>
            <a:ext cx="491490" cy="5240655"/>
          </a:xfrm>
          <a:prstGeom prst="downArrow">
            <a:avLst>
              <a:gd name="adj1" fmla="val 50000"/>
              <a:gd name="adj2" fmla="val 166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725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E86577-CE56-45A8-989B-965D61BC7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83" t="11508" r="41473" b="6531"/>
          <a:stretch/>
        </p:blipFill>
        <p:spPr>
          <a:xfrm>
            <a:off x="400050" y="274320"/>
            <a:ext cx="3909106" cy="62293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76A309-A2FA-4C46-AE7F-DE9FC8E3879B}"/>
              </a:ext>
            </a:extLst>
          </p:cNvPr>
          <p:cNvSpPr txBox="1"/>
          <p:nvPr/>
        </p:nvSpPr>
        <p:spPr>
          <a:xfrm>
            <a:off x="4686300" y="1851660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Risultato collettivo e/o singolo</a:t>
            </a:r>
          </a:p>
        </p:txBody>
      </p:sp>
    </p:spTree>
    <p:extLst>
      <p:ext uri="{BB962C8B-B14F-4D97-AF65-F5344CB8AC3E}">
        <p14:creationId xmlns:p14="http://schemas.microsoft.com/office/powerpoint/2010/main" val="369292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8DF19-6F3C-45D3-B999-69019085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9501779" cy="3615267"/>
          </a:xfrm>
        </p:spPr>
        <p:txBody>
          <a:bodyPr anchor="t"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Esempio di invio via </a:t>
            </a:r>
            <a:r>
              <a:rPr lang="it-IT" sz="3200" b="1" dirty="0" err="1">
                <a:solidFill>
                  <a:schemeClr val="bg1"/>
                </a:solidFill>
              </a:rPr>
              <a:t>Whatsapp</a:t>
            </a:r>
            <a:r>
              <a:rPr lang="it-IT" sz="3200" b="1" dirty="0">
                <a:solidFill>
                  <a:schemeClr val="bg1"/>
                </a:solidFill>
              </a:rPr>
              <a:t> o </a:t>
            </a:r>
            <a:r>
              <a:rPr lang="it-IT" sz="3200" b="1" dirty="0" err="1">
                <a:solidFill>
                  <a:schemeClr val="bg1"/>
                </a:solidFill>
              </a:rPr>
              <a:t>Telegram</a:t>
            </a:r>
            <a:endParaRPr lang="it-IT" sz="3200" b="1" dirty="0">
              <a:solidFill>
                <a:schemeClr val="bg1"/>
              </a:solidFill>
            </a:endParaRPr>
          </a:p>
          <a:p>
            <a:endParaRPr lang="it-IT" sz="32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0D684D-4D2F-4653-8108-CF6955EC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58" y="1571219"/>
            <a:ext cx="6325483" cy="10574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1FFBF07-D37A-4492-998F-182FC0F3B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58" y="2814174"/>
            <a:ext cx="6544588" cy="14765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221BF6-D034-4A7A-BF3B-0D27B41D139E}"/>
              </a:ext>
            </a:extLst>
          </p:cNvPr>
          <p:cNvSpPr txBox="1"/>
          <p:nvPr/>
        </p:nvSpPr>
        <p:spPr>
          <a:xfrm flipH="1" flipV="1">
            <a:off x="1237354" y="5228411"/>
            <a:ext cx="7715260" cy="120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D35297-4A25-45F6-825B-A3119F87EB15}"/>
              </a:ext>
            </a:extLst>
          </p:cNvPr>
          <p:cNvSpPr txBox="1"/>
          <p:nvPr/>
        </p:nvSpPr>
        <p:spPr>
          <a:xfrm>
            <a:off x="1237354" y="4601711"/>
            <a:ext cx="654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Esempio di invio via mail</a:t>
            </a:r>
          </a:p>
          <a:p>
            <a:endParaRPr lang="it-IT" sz="3200" b="1" dirty="0">
              <a:solidFill>
                <a:schemeClr val="bg1"/>
              </a:solidFill>
            </a:endParaRPr>
          </a:p>
          <a:p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FC33E5-0DFB-4DE9-A8F4-5189C17DE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57" y="5567963"/>
            <a:ext cx="6887536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DD69B6-1882-40D3-AED7-8618DDB3B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268402" cy="5502349"/>
          </a:xfrm>
        </p:spPr>
        <p:txBody>
          <a:bodyPr anchor="t">
            <a:normAutofit fontScale="92500" lnSpcReduction="20000"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Alla riunione si accede attraverso un pc desktop o uno smartphone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Accesso attraverso smartphone: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Il sistema verifica se il browser è compatibile o no.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In questo esempio si accede con smartphone attraverso « Opera », il sistema lo riconosce come non compatibile, in questo caso bisogna copiare il link per accedere alla riunione e aprire il link attraverso un browser diverso tipo Chrome/Firefox/Explorer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42B10D-E548-4083-9FB0-ED89CE13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69" y="2493433"/>
            <a:ext cx="1912664" cy="41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ccia in giù 7">
            <a:extLst>
              <a:ext uri="{FF2B5EF4-FFF2-40B4-BE49-F238E27FC236}">
                <a16:creationId xmlns:a16="http://schemas.microsoft.com/office/drawing/2014/main" id="{D5FBB4E0-40FE-4795-AB1A-727F26177805}"/>
              </a:ext>
            </a:extLst>
          </p:cNvPr>
          <p:cNvSpPr/>
          <p:nvPr/>
        </p:nvSpPr>
        <p:spPr>
          <a:xfrm rot="7683942">
            <a:off x="3051545" y="1740262"/>
            <a:ext cx="956930" cy="30090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79BAE1-A603-4845-AF68-69D6B949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588" y="361507"/>
            <a:ext cx="7223528" cy="5310961"/>
          </a:xfrm>
        </p:spPr>
        <p:txBody>
          <a:bodyPr anchor="t"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Partecipazione attraverso smartphone: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Il sistema riconosce se sul device è installata l’applicazione, in caso negativo viene richiesto lo scaricamento.</a:t>
            </a:r>
          </a:p>
          <a:p>
            <a:endParaRPr lang="it-IT" sz="3200" b="1" dirty="0">
              <a:solidFill>
                <a:schemeClr val="bg1"/>
              </a:solidFill>
            </a:endParaRPr>
          </a:p>
          <a:p>
            <a:r>
              <a:rPr lang="it-IT" sz="3200" b="1" dirty="0">
                <a:solidFill>
                  <a:schemeClr val="bg1"/>
                </a:solidFill>
              </a:rPr>
              <a:t>L’applicazione viene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</a:rPr>
              <a:t>   scaricata da Play store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17673B-BFE3-409F-AA86-75E9F99D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38" y="1493874"/>
            <a:ext cx="1927377" cy="417859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B9E465B-65F3-442E-A049-2582C50C6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148" y="2778864"/>
            <a:ext cx="1854528" cy="402065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40" y="4691146"/>
            <a:ext cx="1160208" cy="11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8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0827" y="659759"/>
            <a:ext cx="9725170" cy="579582"/>
          </a:xfrm>
        </p:spPr>
        <p:txBody>
          <a:bodyPr anchor="t"/>
          <a:lstStyle/>
          <a:p>
            <a:r>
              <a:rPr lang="it-IT" dirty="0"/>
              <a:t> </a:t>
            </a:r>
            <a:r>
              <a:rPr lang="it-IT" sz="3200" b="1" dirty="0">
                <a:solidFill>
                  <a:schemeClr val="bg1"/>
                </a:solidFill>
              </a:rPr>
              <a:t>La partecipazione alla riunione attraverso mail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517202"/>
            <a:ext cx="10058400" cy="4891826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rot="5400000">
            <a:off x="8762638" y="3850194"/>
            <a:ext cx="1158156" cy="4703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95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032164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Il sistema riconosce se l’applicazione è già presente sul pc o se va scaricata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92" y="1819090"/>
            <a:ext cx="9848004" cy="4423570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rot="5400000">
            <a:off x="8754855" y="4043292"/>
            <a:ext cx="1020278" cy="39546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93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chemeClr val="bg1"/>
                </a:solidFill>
              </a:rPr>
              <a:t>Installare l’applicazione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209" y="297873"/>
            <a:ext cx="7930646" cy="4119514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rot="5400000">
            <a:off x="5795818" y="1270002"/>
            <a:ext cx="748145" cy="5024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429886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309</TotalTime>
  <Words>517</Words>
  <Application>Microsoft Office PowerPoint</Application>
  <PresentationFormat>Widescreen</PresentationFormat>
  <Paragraphs>99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6" baseType="lpstr">
      <vt:lpstr>Century Gothic</vt:lpstr>
      <vt:lpstr>Wingdings 3</vt:lpstr>
      <vt:lpstr>Sezione</vt:lpstr>
      <vt:lpstr>Cisco Webex Meetings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Installare l’applicazione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Webex Meetings</dc:title>
  <dc:creator>salvator de benedetto</dc:creator>
  <cp:lastModifiedBy>salvator de benedetto</cp:lastModifiedBy>
  <cp:revision>30</cp:revision>
  <dcterms:created xsi:type="dcterms:W3CDTF">2020-04-17T13:48:48Z</dcterms:created>
  <dcterms:modified xsi:type="dcterms:W3CDTF">2020-05-04T17:29:03Z</dcterms:modified>
</cp:coreProperties>
</file>